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61" r:id="rId4"/>
    <p:sldId id="258" r:id="rId5"/>
    <p:sldId id="267" r:id="rId6"/>
    <p:sldId id="262" r:id="rId7"/>
    <p:sldId id="259" r:id="rId8"/>
    <p:sldId id="263" r:id="rId9"/>
    <p:sldId id="266" r:id="rId10"/>
    <p:sldId id="268" r:id="rId11"/>
    <p:sldId id="269" r:id="rId12"/>
    <p:sldId id="271" r:id="rId13"/>
    <p:sldId id="270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17872E7-135A-49D5-AE98-0ED2A1AFA566}">
          <p14:sldIdLst>
            <p14:sldId id="256"/>
            <p14:sldId id="257"/>
            <p14:sldId id="261"/>
            <p14:sldId id="258"/>
            <p14:sldId id="267"/>
            <p14:sldId id="262"/>
            <p14:sldId id="259"/>
            <p14:sldId id="263"/>
            <p14:sldId id="266"/>
            <p14:sldId id="268"/>
            <p14:sldId id="269"/>
            <p14:sldId id="271"/>
            <p14:sldId id="270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B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Rectangle 105"/>
          <p:cNvSpPr/>
          <p:nvPr/>
        </p:nvSpPr>
        <p:spPr>
          <a:xfrm rot="2700000">
            <a:off x="7446946" y="993285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09" name="Group 40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410" name="Straight Connector 40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9" name="Freeform 4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4" name="Oval 463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5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6" name="Oval 465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7" name="Oval 466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8" name="Oval 467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9" name="Oval 468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0" name="Oval 469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1" name="Oval 470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2" name="Oval 471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3" name="Oval 472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4" name="Oval 473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5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6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7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8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9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0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1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2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3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4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6" name="Oval 485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7" name="Oval 486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8" name="Oval 487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9" name="Oval 488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0" name="Oval 489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1" name="Oval 490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2" name="Oval 491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3" name="Oval 492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4" name="Oval 493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5" name="Oval 494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6" name="Oval 495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6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7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8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9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0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1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3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4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5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6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7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8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9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0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1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2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3" name="Oval 522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4" name="Oval 523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5" name="Oval 524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6" name="Oval 525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7" name="Oval 526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8" name="Oval 527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9" name="Oval 528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0" name="Oval 529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1" name="Oval 530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2" name="Oval 531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Oval 543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Oval 544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Oval 545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Oval 546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Oval 547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Oval 548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Oval 549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Oval 550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Oval 551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Oval 552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Oval 553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Oval 566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Oval 567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Oval 568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Oval 569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Oval 570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Oval 571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Oval 572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Oval 573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Oval 574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Oval 575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Oval 587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Oval 588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Oval 589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Oval 590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592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Oval 610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Oval 611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Oval 612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Oval 613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Oval 614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Oval 615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Oval 616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Oval 617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Oval 618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Oval 619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63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Oval 63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Oval 63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Oval 63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Oval 63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Oval 64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Oval 64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Oval 65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Oval 65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Oval 65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Oval 65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Oval 65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Oval 65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Oval 66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Oval 66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Oval 66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Oval 66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Oval 683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Oval 684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Oval 685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1" name="Oval 7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2" name="Oval 7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3" name="Oval 7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4" name="Oval 7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5" name="Oval 7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6" name="Oval 7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7" name="Oval 7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8" name="Oval 7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09" name="Oval 7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0" name="Oval 7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1" name="Oval 7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2" name="Oval 7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3" name="Oval 7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4" name="Oval 7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5" name="Oval 7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6" name="Oval 7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7" name="Oval 7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8" name="Oval 7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19" name="Oval 7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0" name="Oval 7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1" name="Oval 7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2" name="Oval 7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3" name="Oval 7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4" name="Oval 7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5" name="Oval 7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6" name="Oval 7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7" name="Oval 7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8" name="Oval 7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29" name="Oval 7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0" name="Oval 7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1" name="Oval 7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2" name="Oval 7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3" name="Oval 7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4" name="Oval 7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5" name="Oval 7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6" name="Oval 7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7" name="Oval 7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8" name="Oval 7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39" name="Oval 7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0" name="Oval 7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1" name="Oval 7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2" name="Oval 7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3" name="Oval 7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4" name="Oval 7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5" name="Oval 7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6" name="Oval 7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7" name="Oval 7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8" name="Oval 7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49" name="Oval 7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0" name="Oval 7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1" name="Oval 7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2" name="Oval 7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3" name="Oval 7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754" name="Oval 7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20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6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762000"/>
            <a:ext cx="5686425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99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9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0256"/>
            <a:ext cx="9144000" cy="3795497"/>
            <a:chOff x="0" y="420256"/>
            <a:chExt cx="12188952" cy="3795497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79"/>
          <p:cNvSpPr/>
          <p:nvPr/>
        </p:nvSpPr>
        <p:spPr>
          <a:xfrm rot="18900000" flipV="1">
            <a:off x="8146056" y="-427079"/>
            <a:ext cx="13716" cy="2816931"/>
          </a:xfrm>
          <a:custGeom>
            <a:avLst/>
            <a:gdLst/>
            <a:ahLst/>
            <a:cxnLst/>
            <a:rect l="l" t="t" r="r" b="b"/>
            <a:pathLst>
              <a:path w="13716" h="2816931">
                <a:moveTo>
                  <a:pt x="0" y="2816931"/>
                </a:moveTo>
                <a:lnTo>
                  <a:pt x="13716" y="28032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56"/>
          <p:cNvSpPr/>
          <p:nvPr/>
        </p:nvSpPr>
        <p:spPr>
          <a:xfrm>
            <a:off x="1" y="0"/>
            <a:ext cx="8865825" cy="4572004"/>
          </a:xfrm>
          <a:custGeom>
            <a:avLst/>
            <a:gdLst/>
            <a:ahLst/>
            <a:cxnLst/>
            <a:rect l="l" t="t" r="r" b="b"/>
            <a:pathLst>
              <a:path w="8865825" h="4572004"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93"/>
          <p:cNvSpPr/>
          <p:nvPr/>
        </p:nvSpPr>
        <p:spPr>
          <a:xfrm rot="2700000">
            <a:off x="7126799" y="-278554"/>
            <a:ext cx="13716" cy="5699824"/>
          </a:xfrm>
          <a:custGeom>
            <a:avLst/>
            <a:gdLst/>
            <a:ahLst/>
            <a:cxnLst/>
            <a:rect l="l" t="t" r="r" b="b"/>
            <a:pathLst>
              <a:path w="13716" h="5699824">
                <a:moveTo>
                  <a:pt x="0" y="0"/>
                </a:moveTo>
                <a:lnTo>
                  <a:pt x="13716" y="13717"/>
                </a:lnTo>
                <a:lnTo>
                  <a:pt x="13716" y="5686109"/>
                </a:lnTo>
                <a:lnTo>
                  <a:pt x="1" y="569982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95"/>
          <p:cNvSpPr/>
          <p:nvPr/>
        </p:nvSpPr>
        <p:spPr>
          <a:xfrm rot="2700000">
            <a:off x="7969986" y="1747381"/>
            <a:ext cx="13716" cy="3314931"/>
          </a:xfrm>
          <a:custGeom>
            <a:avLst/>
            <a:gdLst/>
            <a:ahLst/>
            <a:cxnLst/>
            <a:rect l="l" t="t" r="r" b="b"/>
            <a:pathLst>
              <a:path w="13716" h="3314931">
                <a:moveTo>
                  <a:pt x="0" y="0"/>
                </a:moveTo>
                <a:lnTo>
                  <a:pt x="13716" y="13716"/>
                </a:lnTo>
                <a:lnTo>
                  <a:pt x="13716" y="3301215"/>
                </a:lnTo>
                <a:lnTo>
                  <a:pt x="0" y="33149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tangle 96"/>
          <p:cNvSpPr/>
          <p:nvPr/>
        </p:nvSpPr>
        <p:spPr>
          <a:xfrm rot="2700000">
            <a:off x="8391577" y="2765192"/>
            <a:ext cx="13716" cy="2122490"/>
          </a:xfrm>
          <a:custGeom>
            <a:avLst/>
            <a:gdLst/>
            <a:ahLst/>
            <a:cxnLst/>
            <a:rect l="l" t="t" r="r" b="b"/>
            <a:pathLst>
              <a:path w="13716" h="2122490">
                <a:moveTo>
                  <a:pt x="0" y="0"/>
                </a:moveTo>
                <a:lnTo>
                  <a:pt x="13716" y="13716"/>
                </a:lnTo>
                <a:lnTo>
                  <a:pt x="13716" y="2108774"/>
                </a:lnTo>
                <a:lnTo>
                  <a:pt x="0" y="21224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97"/>
          <p:cNvSpPr/>
          <p:nvPr/>
        </p:nvSpPr>
        <p:spPr>
          <a:xfrm rot="2700000">
            <a:off x="8813172" y="3783010"/>
            <a:ext cx="13717" cy="930041"/>
          </a:xfrm>
          <a:custGeom>
            <a:avLst/>
            <a:gdLst/>
            <a:ahLst/>
            <a:cxnLst/>
            <a:rect l="l" t="t" r="r" b="b"/>
            <a:pathLst>
              <a:path w="13717" h="930041">
                <a:moveTo>
                  <a:pt x="0" y="0"/>
                </a:moveTo>
                <a:lnTo>
                  <a:pt x="13717" y="13717"/>
                </a:lnTo>
                <a:lnTo>
                  <a:pt x="13717" y="916324"/>
                </a:lnTo>
                <a:lnTo>
                  <a:pt x="1" y="93004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8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1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76"/>
          <p:cNvSpPr/>
          <p:nvPr/>
        </p:nvSpPr>
        <p:spPr>
          <a:xfrm rot="18900000" flipV="1">
            <a:off x="6881278" y="-950966"/>
            <a:ext cx="13716" cy="6394268"/>
          </a:xfrm>
          <a:custGeom>
            <a:avLst/>
            <a:gdLst/>
            <a:ahLst/>
            <a:cxnLst/>
            <a:rect l="l" t="t" r="r" b="b"/>
            <a:pathLst>
              <a:path w="13716" h="6394268">
                <a:moveTo>
                  <a:pt x="13716" y="6380553"/>
                </a:moveTo>
                <a:lnTo>
                  <a:pt x="13716" y="13716"/>
                </a:lnTo>
                <a:lnTo>
                  <a:pt x="0" y="0"/>
                </a:lnTo>
                <a:lnTo>
                  <a:pt x="0" y="639426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377"/>
          <p:cNvSpPr/>
          <p:nvPr/>
        </p:nvSpPr>
        <p:spPr>
          <a:xfrm rot="18900000" flipV="1">
            <a:off x="7302869" y="-776336"/>
            <a:ext cx="13717" cy="5201823"/>
          </a:xfrm>
          <a:custGeom>
            <a:avLst/>
            <a:gdLst/>
            <a:ahLst/>
            <a:cxnLst/>
            <a:rect l="l" t="t" r="r" b="b"/>
            <a:pathLst>
              <a:path w="13717" h="5201823">
                <a:moveTo>
                  <a:pt x="1" y="5201823"/>
                </a:moveTo>
                <a:lnTo>
                  <a:pt x="13717" y="5188106"/>
                </a:lnTo>
                <a:lnTo>
                  <a:pt x="13717" y="1371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7" name="Rectangle 378"/>
          <p:cNvSpPr/>
          <p:nvPr/>
        </p:nvSpPr>
        <p:spPr>
          <a:xfrm rot="18900000" flipV="1">
            <a:off x="7742935" y="-582310"/>
            <a:ext cx="13716" cy="4009378"/>
          </a:xfrm>
          <a:custGeom>
            <a:avLst/>
            <a:gdLst/>
            <a:ahLst/>
            <a:cxnLst/>
            <a:rect l="l" t="t" r="r" b="b"/>
            <a:pathLst>
              <a:path w="13716" h="4009378">
                <a:moveTo>
                  <a:pt x="13716" y="3995663"/>
                </a:moveTo>
                <a:lnTo>
                  <a:pt x="13716" y="13717"/>
                </a:lnTo>
                <a:lnTo>
                  <a:pt x="0" y="0"/>
                </a:lnTo>
                <a:lnTo>
                  <a:pt x="0" y="40093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138"/>
          <p:cNvSpPr/>
          <p:nvPr/>
        </p:nvSpPr>
        <p:spPr>
          <a:xfrm rot="18900000" flipV="1">
            <a:off x="8567649" y="-252451"/>
            <a:ext cx="13715" cy="1624488"/>
          </a:xfrm>
          <a:custGeom>
            <a:avLst/>
            <a:gdLst/>
            <a:ahLst/>
            <a:cxnLst/>
            <a:rect l="l" t="t" r="r" b="b"/>
            <a:pathLst>
              <a:path w="13715" h="1624488">
                <a:moveTo>
                  <a:pt x="0" y="1624488"/>
                </a:moveTo>
                <a:lnTo>
                  <a:pt x="13715" y="1610773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Freeform 48"/>
          <p:cNvSpPr/>
          <p:nvPr/>
        </p:nvSpPr>
        <p:spPr>
          <a:xfrm rot="18900000" flipV="1">
            <a:off x="8989243" y="-77819"/>
            <a:ext cx="13715" cy="432040"/>
          </a:xfrm>
          <a:custGeom>
            <a:avLst/>
            <a:gdLst/>
            <a:ahLst/>
            <a:cxnLst/>
            <a:rect l="l" t="t" r="r" b="b"/>
            <a:pathLst>
              <a:path w="13715" h="432040">
                <a:moveTo>
                  <a:pt x="0" y="432040"/>
                </a:moveTo>
                <a:lnTo>
                  <a:pt x="13715" y="418325"/>
                </a:lnTo>
                <a:lnTo>
                  <a:pt x="13715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2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Teardrop 3"/>
          <p:cNvSpPr/>
          <p:nvPr/>
        </p:nvSpPr>
        <p:spPr>
          <a:xfrm rot="5400000" flipH="1" flipV="1">
            <a:off x="8812306" y="329061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8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2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5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6" name="Teardrop 3"/>
          <p:cNvSpPr/>
          <p:nvPr/>
        </p:nvSpPr>
        <p:spPr>
          <a:xfrm rot="5400000" flipH="1" flipV="1">
            <a:off x="8812306" y="117455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3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2" y="169383"/>
                  <a:pt x="0" y="164657"/>
                  <a:pt x="0" y="159854"/>
                </a:cubicBezTo>
                <a:cubicBezTo>
                  <a:pt x="0" y="132604"/>
                  <a:pt x="10705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8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0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1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7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8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0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1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2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3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4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6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8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Teardrop 3"/>
          <p:cNvSpPr/>
          <p:nvPr/>
        </p:nvSpPr>
        <p:spPr>
          <a:xfrm rot="5400000" flipH="1" flipV="1">
            <a:off x="8812306" y="2017156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1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1" y="73244"/>
                  <a:pt x="301103" y="113792"/>
                  <a:pt x="301103" y="163811"/>
                </a:cubicBezTo>
                <a:lnTo>
                  <a:pt x="299829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0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3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6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8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0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2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3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5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6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8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9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0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1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2" name="Teardrop 3"/>
          <p:cNvSpPr/>
          <p:nvPr/>
        </p:nvSpPr>
        <p:spPr>
          <a:xfrm rot="5400000" flipH="1" flipV="1">
            <a:off x="8812306" y="2865829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3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6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7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8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9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0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1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2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3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4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" name="Teardrop 3"/>
          <p:cNvSpPr/>
          <p:nvPr/>
        </p:nvSpPr>
        <p:spPr>
          <a:xfrm rot="5400000" flipH="1" flipV="1">
            <a:off x="8812306" y="3710008"/>
            <a:ext cx="489780" cy="173608"/>
          </a:xfrm>
          <a:custGeom>
            <a:avLst/>
            <a:gdLst/>
            <a:ahLst/>
            <a:cxnLst/>
            <a:rect l="l" t="t" r="r" b="b"/>
            <a:pathLst>
              <a:path w="489780" h="173608">
                <a:moveTo>
                  <a:pt x="489780" y="159854"/>
                </a:moveTo>
                <a:lnTo>
                  <a:pt x="485976" y="173608"/>
                </a:lnTo>
                <a:lnTo>
                  <a:pt x="475132" y="173608"/>
                </a:lnTo>
                <a:cubicBezTo>
                  <a:pt x="477585" y="169211"/>
                  <a:pt x="477971" y="164422"/>
                  <a:pt x="477971" y="159544"/>
                </a:cubicBezTo>
                <a:cubicBezTo>
                  <a:pt x="477971" y="135634"/>
                  <a:pt x="468705" y="113887"/>
                  <a:pt x="453384" y="97876"/>
                </a:cubicBezTo>
                <a:lnTo>
                  <a:pt x="377652" y="173608"/>
                </a:lnTo>
                <a:lnTo>
                  <a:pt x="377561" y="173608"/>
                </a:lnTo>
                <a:lnTo>
                  <a:pt x="453339" y="97830"/>
                </a:lnTo>
                <a:cubicBezTo>
                  <a:pt x="437327" y="82509"/>
                  <a:pt x="415581" y="73244"/>
                  <a:pt x="391670" y="73244"/>
                </a:cubicBezTo>
                <a:cubicBezTo>
                  <a:pt x="341652" y="73244"/>
                  <a:pt x="301103" y="113792"/>
                  <a:pt x="301103" y="163811"/>
                </a:cubicBezTo>
                <a:lnTo>
                  <a:pt x="299830" y="173608"/>
                </a:lnTo>
                <a:lnTo>
                  <a:pt x="288634" y="173608"/>
                </a:lnTo>
                <a:cubicBezTo>
                  <a:pt x="289602" y="170367"/>
                  <a:pt x="289617" y="166907"/>
                  <a:pt x="289547" y="163248"/>
                </a:cubicBezTo>
                <a:cubicBezTo>
                  <a:pt x="289547" y="130228"/>
                  <a:pt x="305265" y="100880"/>
                  <a:pt x="329868" y="82592"/>
                </a:cubicBezTo>
                <a:cubicBezTo>
                  <a:pt x="326825" y="66091"/>
                  <a:pt x="318670" y="50477"/>
                  <a:pt x="305914" y="37722"/>
                </a:cubicBezTo>
                <a:cubicBezTo>
                  <a:pt x="289007" y="20815"/>
                  <a:pt x="267078" y="11989"/>
                  <a:pt x="244922" y="11501"/>
                </a:cubicBezTo>
                <a:lnTo>
                  <a:pt x="244922" y="96667"/>
                </a:lnTo>
                <a:lnTo>
                  <a:pt x="244858" y="96667"/>
                </a:lnTo>
                <a:lnTo>
                  <a:pt x="244858" y="11501"/>
                </a:lnTo>
                <a:cubicBezTo>
                  <a:pt x="222703" y="11990"/>
                  <a:pt x="200774" y="20815"/>
                  <a:pt x="183866" y="37722"/>
                </a:cubicBezTo>
                <a:cubicBezTo>
                  <a:pt x="171105" y="50483"/>
                  <a:pt x="162948" y="66105"/>
                  <a:pt x="159939" y="82613"/>
                </a:cubicBezTo>
                <a:cubicBezTo>
                  <a:pt x="184526" y="100902"/>
                  <a:pt x="200233" y="130241"/>
                  <a:pt x="200233" y="163248"/>
                </a:cubicBezTo>
                <a:lnTo>
                  <a:pt x="201368" y="173608"/>
                </a:lnTo>
                <a:lnTo>
                  <a:pt x="189949" y="173608"/>
                </a:lnTo>
                <a:cubicBezTo>
                  <a:pt x="188710" y="170302"/>
                  <a:pt x="188616" y="166986"/>
                  <a:pt x="188677" y="163811"/>
                </a:cubicBezTo>
                <a:cubicBezTo>
                  <a:pt x="188677" y="113792"/>
                  <a:pt x="148129" y="73244"/>
                  <a:pt x="98110" y="73244"/>
                </a:cubicBezTo>
                <a:cubicBezTo>
                  <a:pt x="74200" y="73244"/>
                  <a:pt x="52453" y="82510"/>
                  <a:pt x="36441" y="97831"/>
                </a:cubicBezTo>
                <a:lnTo>
                  <a:pt x="112218" y="173608"/>
                </a:lnTo>
                <a:lnTo>
                  <a:pt x="112128" y="173608"/>
                </a:lnTo>
                <a:lnTo>
                  <a:pt x="36396" y="97876"/>
                </a:lnTo>
                <a:cubicBezTo>
                  <a:pt x="21075" y="113887"/>
                  <a:pt x="11809" y="135634"/>
                  <a:pt x="11809" y="159544"/>
                </a:cubicBezTo>
                <a:lnTo>
                  <a:pt x="14649" y="173608"/>
                </a:lnTo>
                <a:lnTo>
                  <a:pt x="3810" y="173608"/>
                </a:lnTo>
                <a:cubicBezTo>
                  <a:pt x="333" y="169383"/>
                  <a:pt x="0" y="164657"/>
                  <a:pt x="0" y="159854"/>
                </a:cubicBezTo>
                <a:cubicBezTo>
                  <a:pt x="0" y="132604"/>
                  <a:pt x="10706" y="107854"/>
                  <a:pt x="28286" y="89721"/>
                </a:cubicBezTo>
                <a:lnTo>
                  <a:pt x="28286" y="89721"/>
                </a:lnTo>
                <a:cubicBezTo>
                  <a:pt x="46420" y="72140"/>
                  <a:pt x="71170" y="61435"/>
                  <a:pt x="98420" y="61435"/>
                </a:cubicBezTo>
                <a:cubicBezTo>
                  <a:pt x="117023" y="61435"/>
                  <a:pt x="134461" y="66424"/>
                  <a:pt x="149250" y="75515"/>
                </a:cubicBezTo>
                <a:cubicBezTo>
                  <a:pt x="153323" y="58635"/>
                  <a:pt x="162130" y="42758"/>
                  <a:pt x="175297" y="29591"/>
                </a:cubicBezTo>
                <a:cubicBezTo>
                  <a:pt x="194566" y="10322"/>
                  <a:pt x="219636" y="391"/>
                  <a:pt x="244890" y="0"/>
                </a:cubicBezTo>
                <a:lnTo>
                  <a:pt x="244890" y="0"/>
                </a:lnTo>
                <a:cubicBezTo>
                  <a:pt x="270144" y="391"/>
                  <a:pt x="295215" y="10322"/>
                  <a:pt x="314484" y="29591"/>
                </a:cubicBezTo>
                <a:cubicBezTo>
                  <a:pt x="327644" y="42751"/>
                  <a:pt x="336448" y="58618"/>
                  <a:pt x="340604" y="75474"/>
                </a:cubicBezTo>
                <a:cubicBezTo>
                  <a:pt x="355376" y="66408"/>
                  <a:pt x="372787" y="61434"/>
                  <a:pt x="391360" y="61434"/>
                </a:cubicBezTo>
                <a:cubicBezTo>
                  <a:pt x="418611" y="61434"/>
                  <a:pt x="443360" y="72140"/>
                  <a:pt x="461494" y="89721"/>
                </a:cubicBezTo>
                <a:cubicBezTo>
                  <a:pt x="479075" y="107854"/>
                  <a:pt x="489780" y="132604"/>
                  <a:pt x="489780" y="1598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" name="Teardrop 3"/>
          <p:cNvSpPr/>
          <p:nvPr/>
        </p:nvSpPr>
        <p:spPr>
          <a:xfrm rot="5400000" flipH="1" flipV="1">
            <a:off x="8991444" y="4419445"/>
            <a:ext cx="171406" cy="133705"/>
          </a:xfrm>
          <a:custGeom>
            <a:avLst/>
            <a:gdLst/>
            <a:ahLst/>
            <a:cxnLst/>
            <a:rect l="l" t="t" r="r" b="b"/>
            <a:pathLst>
              <a:path w="171406" h="133705">
                <a:moveTo>
                  <a:pt x="171406" y="123429"/>
                </a:moveTo>
                <a:lnTo>
                  <a:pt x="168564" y="133705"/>
                </a:lnTo>
                <a:lnTo>
                  <a:pt x="157460" y="133705"/>
                </a:lnTo>
                <a:cubicBezTo>
                  <a:pt x="159382" y="130353"/>
                  <a:pt x="159597" y="126761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62756" y="133705"/>
                </a:lnTo>
                <a:lnTo>
                  <a:pt x="62665" y="133705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" name="Oval 189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" name="Oval 191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" name="Oval 192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" name="Oval 193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" name="Oval 194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" name="Oval 195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" name="Oval 196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" name="Oval 197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" name="Oval 198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" name="Oval 199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1" name="Oval 200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2" name="Oval 201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3" name="Oval 202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4" name="Oval 203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" name="Oval 204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" name="Oval 205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7" name="Oval 206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8" name="Oval 207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9" name="Oval 208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0" name="Oval 209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1" name="Oval 210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4" name="Oval 883"/>
          <p:cNvSpPr/>
          <p:nvPr/>
        </p:nvSpPr>
        <p:spPr>
          <a:xfrm>
            <a:off x="2031413" y="-10245"/>
            <a:ext cx="6910072" cy="84875"/>
          </a:xfrm>
          <a:custGeom>
            <a:avLst/>
            <a:gdLst/>
            <a:ahLst/>
            <a:cxnLst/>
            <a:rect l="l" t="t" r="r" b="b"/>
            <a:pathLst>
              <a:path w="6910072" h="84875"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5" name="Oval 214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6" name="Oval 215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7" name="Oval 216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8" name="Oval 217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9" name="Oval 218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0" name="Oval 219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1" name="Oval 220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2" name="Oval 221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3" name="Oval 222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4" name="Oval 223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5" name="Oval 224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6" name="Oval 225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7" name="Oval 226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8" name="Oval 227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9" name="Oval 228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0" name="Oval 229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1" name="Oval 230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2" name="Oval 231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3" name="Oval 232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4" name="Oval 233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5" name="Oval 234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6" name="Oval 235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7" name="Oval 236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8" name="Oval 237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9" name="Oval 238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0" name="Oval 239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1" name="Oval 240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2" name="Oval 241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3" name="Oval 242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4" name="Oval 243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5" name="Oval 244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6" name="Oval 245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7" name="Oval 246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8" name="Oval 247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9" name="Oval 248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0" name="Oval 249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1" name="Oval 250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2" name="Oval 251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3" name="Oval 252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4" name="Oval 253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5" name="Oval 254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6" name="Oval 255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7" name="Oval 256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8" name="Oval 257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9" name="Oval 258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0" name="Oval 259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1" name="Oval 260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2" name="Oval 261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3" name="Oval 262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4" name="Oval 263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5" name="Oval 264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6" name="Oval 265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7" name="Oval 266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8" name="Oval 267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9" name="Oval 268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0" name="Oval 269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1" name="Oval 270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2" name="Oval 271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3" name="Oval 272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4" name="Oval 273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5" name="Oval 274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6" name="Oval 275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7" name="Oval 276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8" name="Oval 277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9" name="Oval 278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0" name="Oval 279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1" name="Oval 280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2" name="Oval 281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3" name="Oval 282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4" name="Oval 283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5" name="Oval 284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6" name="Oval 285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7" name="Oval 286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8" name="Oval 287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9" name="Oval 288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0" name="Oval 289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1" name="Oval 290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2" name="Oval 291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3" name="Oval 292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4" name="Oval 293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5" name="Oval 294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6" name="Oval 295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7" name="Oval 296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8" name="Oval 297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9" name="Oval 1651"/>
          <p:cNvSpPr/>
          <p:nvPr/>
        </p:nvSpPr>
        <p:spPr>
          <a:xfrm>
            <a:off x="812619" y="4561319"/>
            <a:ext cx="7660836" cy="10682"/>
          </a:xfrm>
          <a:custGeom>
            <a:avLst/>
            <a:gdLst/>
            <a:ahLst/>
            <a:cxnLst/>
            <a:rect l="l" t="t" r="r" b="b"/>
            <a:pathLst>
              <a:path w="7660836" h="10682"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0" name="Oval 299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1" name="Oval 30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2" name="Oval 301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3" name="Oval 302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4" name="Oval 303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5" name="Oval 304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6" name="Oval 305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7" name="Oval 306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8" name="Oval 307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09" name="Oval 308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0" name="Oval 309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1" name="Oval 31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2" name="Oval 311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3" name="Oval 312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4" name="Oval 313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5" name="Oval 314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6" name="Oval 315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7" name="Oval 316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8" name="Oval 317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19" name="Oval 318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0" name="Oval 319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1" name="Oval 320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2" name="Oval 321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3" name="Oval 322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4" name="Oval 323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5" name="Oval 324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6" name="Oval 325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7" name="Oval 326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8" name="Oval 327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29" name="Oval 328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0" name="Oval 329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1" name="Oval 330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2" name="Oval 33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3" name="Oval 332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4" name="Oval 333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5" name="Oval 334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6" name="Oval 335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7" name="Oval 336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8" name="Oval 337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39" name="Oval 338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0" name="Oval 339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1" name="Oval 340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2" name="Oval 34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3" name="Oval 342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4" name="Oval 343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5" name="Oval 344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6" name="Oval 34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7" name="Oval 34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8" name="Oval 34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49" name="Oval 34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0" name="Oval 34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1" name="Oval 35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2" name="Oval 35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3" name="Oval 352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54" name="Oval 353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01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3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8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4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1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4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79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4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6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12/12/2016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199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49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76032" y="405210"/>
            <a:ext cx="7680638" cy="4353058"/>
          </a:xfrm>
        </p:spPr>
        <p:txBody>
          <a:bodyPr>
            <a:normAutofit/>
          </a:bodyPr>
          <a:lstStyle/>
          <a:p>
            <a:pPr algn="ctr" fontAlgn="base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stimulus–response compatibility for hand and foot controls with vertical plane visual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584916" y="4758268"/>
            <a:ext cx="8262871" cy="19134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2000" spc="-1" dirty="0" err="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</a:t>
            </a:r>
            <a:r>
              <a:rPr lang="en-US" altLang="zh-TW" sz="2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 </a:t>
            </a:r>
            <a:r>
              <a:rPr lang="en-US" altLang="zh-TW" sz="2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Displays</a:t>
            </a:r>
          </a:p>
          <a:p>
            <a:pPr>
              <a:lnSpc>
                <a:spcPct val="150000"/>
              </a:lnSpc>
            </a:pPr>
            <a:r>
              <a:rPr lang="en-US" altLang="zh-TW" sz="2000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作者</a:t>
            </a:r>
            <a:r>
              <a:rPr lang="en-US" altLang="zh-TW" sz="20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 </a:t>
            </a:r>
            <a:r>
              <a:rPr lang="sv-SE" altLang="zh-TW" sz="2000" spc="-1" dirty="0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Ken W.L. Chan, Alan H.S. Chan</a:t>
            </a:r>
            <a:endParaRPr lang="en-US" altLang="zh-TW" sz="2000" spc="-1" dirty="0" smtClean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spc="-1" dirty="0" err="1" smtClean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同學</a:t>
            </a:r>
            <a:r>
              <a:rPr lang="en-US" altLang="zh-TW" sz="2000" spc="-1" dirty="0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sz="2000" spc="-1" dirty="0" err="1">
                <a:solidFill>
                  <a:schemeClr val="tx1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陳乃嘉</a:t>
            </a:r>
            <a:endParaRPr lang="en-US" altLang="zh-TW" sz="2000" spc="-1" dirty="0">
              <a:solidFill>
                <a:schemeClr val="tx1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1860997"/>
            <a:ext cx="7290054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信號位置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[F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3,111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5.69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 &lt;0.01]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，響應關鍵位置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[F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3,111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56.8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 &lt;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0.0001]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相互作用有顯著關係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檢查四個信號位置的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。結果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表示，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對頂部視覺信號的反應比對底部的反應更快。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655" y="3579554"/>
            <a:ext cx="7243581" cy="293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4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手反應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的平均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530ms-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鍵的平均值）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比腳反應的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短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83ms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（對於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LP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RP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密鑰的平均值）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VC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條件，手反應分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別比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腳反應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快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86ms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，且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的反應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快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35ms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這些差異顯示為顯著的（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 &lt;0.0001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）。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分析四個反應鍵的平均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LSD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成對比較測試。 顯示左右手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的反應沒有差異，但右腳反應明顯快於左腳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反應。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800" y="4301659"/>
            <a:ext cx="3500662" cy="222683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172" y="4301659"/>
            <a:ext cx="5814481" cy="223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9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2554936"/>
            <a:ext cx="7290054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反應在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條件下最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快，在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的最慢。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條件之間的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差異相對明顯，對於頂部信號較大，對於底部信號較小，表明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S-R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相容性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對頂部信號產生較大的幅度效應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頂部信號，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僅稍長於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，但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幾乎相等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S-R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作圖條件的頂部信號的平均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LSD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成對比較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測試顯示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條件的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各自分類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為一組，而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為另一組，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表示在減少反應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時間中垂直維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度的相容性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比水平維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度的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容性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更重要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，且手對頂部信號有更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快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底部信號，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LSD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成對比較的結果顯示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被分類為一組，而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在另一組中，顯示在水平維度中的相容性在確定響應時間量級中更重要，並且在用手或腳響應底部信號時沒有明顯的偏好和差異。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851" y="180304"/>
            <a:ext cx="3800907" cy="217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93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2942822"/>
            <a:ext cx="7290054" cy="34708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應錯誤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最準確的參與者僅產生一個錯誤（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0.78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％），而最不准確的參與者在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個試驗中產生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個錯誤（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12.5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條件是最準確的條件（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EP = 3.54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％），而最不精確的條件（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EP = 7.98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％）是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不同映射條件（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 &lt;VC &lt;HC &lt;BI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）的誤差量級的順序與平均響應時間的順序相似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898" y="456428"/>
            <a:ext cx="5477832" cy="272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73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Conclusion</a:t>
            </a:r>
            <a:endParaRPr lang="zh-TW" alt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Kozuka Mincho Pro B" panose="02020800000000000000" pitchFamily="18" charset="-128"/>
              <a:ea typeface="Kozuka Mincho Pro B" panose="02020800000000000000" pitchFamily="18" charset="-128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5" y="2286000"/>
            <a:ext cx="765468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垂直排列的視覺信號和手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腳響應鍵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的位置應當與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最佳的人機系統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性能相容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在上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下尺寸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中的相容性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效應大於在右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左尺寸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中的相容性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效果。 這表明在空間兼容性不能在兩個維度上同時建立的情況下，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應優先考慮垂直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維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度的相容性。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用於關鍵和即時動作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的反應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裝置應該由手操縱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42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經過短期學習後，人們可使用腳執行精確性的活動，腳可用於多變化的控制功能。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Kroemer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1971)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足鼠的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殘疾人士與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健全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的人用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操作鼠標有相同性能的準確度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表示腳踏式輸入裝置對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位置控制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裝置是有效的。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Springer and </a:t>
            </a:r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Siebes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1996)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EMG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測量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部和腳部移動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者，發現兩者的運動成同步狀態。 因此，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人被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訓練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使用腳，應該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能夠充分和有效地執行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一些控制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任務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Baldissera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et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al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2000)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右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左線索的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空間相容性總是比其他方向線索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強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Nicoletti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and </a:t>
            </a:r>
            <a:r>
              <a:rPr lang="en-US" altLang="zh-TW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Umilta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1985)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Chan and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Chan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僅使用腳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控制即獲得顯著的相容性效果，此研究預期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對於手和腳控制與視覺信號的組合使用將存在顯著的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空間相容性。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3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受測</a:t>
            </a:r>
            <a:r>
              <a:rPr lang="zh-TW" alt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者</a:t>
            </a:r>
            <a:endParaRPr lang="en-US" altLang="zh-TW" sz="2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香港城市大學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（男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35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名，女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年齡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20-25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歲（平均</a:t>
            </a: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= 21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都是慣用右手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有正常</a:t>
            </a:r>
            <a:r>
              <a:rPr lang="zh-TW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視力和無色盲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儀器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計算機（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4CPU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2.80GHz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），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語言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Visual Basic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用於數據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收集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兩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個控制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鍵距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離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10cm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，放置於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英寸垂直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LCD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顯示器的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600mm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高的工作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兩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個踏板放在地板上和手控制下。手動控制鍵和腳踏板的位置可以精細調整，以確保參與者在操作過程中的輕鬆和舒適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視覺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信號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，位於顯示器的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120mm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邊正方形的四個角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處，四個直徑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30-mm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紅色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圓圈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20" y="136953"/>
            <a:ext cx="4120961" cy="269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1809482"/>
            <a:ext cx="7290054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程序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次測試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每個條件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在每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個條件的試驗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開始之前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在，有六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正確的練習試驗。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每次試驗開始時，在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屏幕的中心處顯示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直徑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10mm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的綠色圓圈，其作為警告信號和固定點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綠色圓圈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保持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900ms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直到受測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者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做出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應。然後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綠色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警告燈自動熄滅，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一秒後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再次顯示，表示開始另一個試驗。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20" y="136953"/>
            <a:ext cx="4120961" cy="269639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115" y="4687909"/>
            <a:ext cx="6398201" cy="210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5" y="1938270"/>
            <a:ext cx="750014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共收集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4864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38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名參與者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×4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個條件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×32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個試驗）反應。 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記錄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271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5.57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％）的不正確反應。 從分析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中捨棄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166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3.41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超過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上限和下限（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±3σ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1131ms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167ms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的異常反應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）。 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總共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4427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91.02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％）的反應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被用於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進一步的反應時間分析。</a:t>
            </a:r>
          </a:p>
        </p:txBody>
      </p:sp>
    </p:spTree>
    <p:extLst>
      <p:ext uri="{BB962C8B-B14F-4D97-AF65-F5344CB8AC3E}">
        <p14:creationId xmlns:p14="http://schemas.microsoft.com/office/powerpoint/2010/main" val="4081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4114" y="4008784"/>
            <a:ext cx="7290054" cy="26173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反應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312-1125ms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的範圍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平均值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和標準偏差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分別為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649ms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161ms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正確和不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正確反應的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平均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的比較顯示差異不顯著（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p&gt; 0.05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利用右控制（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）鍵做出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的反應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的右上信號獲得最短值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523ms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，而對於左上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信號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利用左腳鍵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執行反應為最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長值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740ms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43" y="309041"/>
            <a:ext cx="50196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26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Kozuka Mincho Pro B" panose="02020800000000000000" pitchFamily="18" charset="-128"/>
                <a:ea typeface="Kozuka Mincho Pro B" panose="02020800000000000000" pitchFamily="18" charset="-128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8096" y="1835426"/>
            <a:ext cx="7290054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對於水平和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垂直相容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）條件獲得最短平均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，對於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水平和垂直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不相容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）條件獲得最長平均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視覺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刺激和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反應鍵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的相對位置影響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RT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，並且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存在顯著的空間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S-R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相容性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BC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條件有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135ms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的反應差異。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023" y="3467046"/>
            <a:ext cx="6270200" cy="312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積分">
  <a:themeElements>
    <a:clrScheme name="積分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積分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積分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158</TotalTime>
  <Words>1142</Words>
  <Application>Microsoft Office PowerPoint</Application>
  <PresentationFormat>如螢幕大小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Kozuka Mincho Pro B</vt:lpstr>
      <vt:lpstr>Tw Cen MT</vt:lpstr>
      <vt:lpstr>Tw Cen MT Condensed</vt:lpstr>
      <vt:lpstr>微軟正黑體</vt:lpstr>
      <vt:lpstr>標楷體</vt:lpstr>
      <vt:lpstr>Times New Roman</vt:lpstr>
      <vt:lpstr>Wingdings</vt:lpstr>
      <vt:lpstr>Wingdings 3</vt:lpstr>
      <vt:lpstr>積分</vt:lpstr>
      <vt:lpstr>Spatial stimulus–response compatibility for hand and foot controls with vertical plane visual signals</vt:lpstr>
      <vt:lpstr>Introduction</vt:lpstr>
      <vt:lpstr>Introduction</vt:lpstr>
      <vt:lpstr>METHOD</vt:lpstr>
      <vt:lpstr>METHOD</vt:lpstr>
      <vt:lpstr>METHOD</vt:lpstr>
      <vt:lpstr>RESULTS</vt:lpstr>
      <vt:lpstr>RESULTS</vt:lpstr>
      <vt:lpstr>RESULTS</vt:lpstr>
      <vt:lpstr>RESULTS</vt:lpstr>
      <vt:lpstr>RESULTS</vt:lpstr>
      <vt:lpstr>RESULTS</vt:lpstr>
      <vt:lpstr>RESULTS</vt:lpstr>
      <vt:lpstr> 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stimulus–response compatibility for hand and foot controls with vertical plane visual signals</dc:title>
  <dc:creator>Chia</dc:creator>
  <cp:lastModifiedBy>Chia</cp:lastModifiedBy>
  <cp:revision>16</cp:revision>
  <dcterms:created xsi:type="dcterms:W3CDTF">2016-12-12T10:59:15Z</dcterms:created>
  <dcterms:modified xsi:type="dcterms:W3CDTF">2016-12-12T13:38:01Z</dcterms:modified>
</cp:coreProperties>
</file>