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61" r:id="rId4"/>
    <p:sldId id="258" r:id="rId5"/>
    <p:sldId id="267" r:id="rId6"/>
    <p:sldId id="262" r:id="rId7"/>
    <p:sldId id="259" r:id="rId8"/>
    <p:sldId id="263" r:id="rId9"/>
    <p:sldId id="266" r:id="rId10"/>
    <p:sldId id="268" r:id="rId11"/>
    <p:sldId id="269" r:id="rId12"/>
    <p:sldId id="271" r:id="rId13"/>
    <p:sldId id="270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A17872E7-135A-49D5-AE98-0ED2A1AFA566}">
          <p14:sldIdLst>
            <p14:sldId id="256"/>
            <p14:sldId id="257"/>
            <p14:sldId id="261"/>
            <p14:sldId id="258"/>
            <p14:sldId id="267"/>
            <p14:sldId id="262"/>
            <p14:sldId id="259"/>
            <p14:sldId id="263"/>
            <p14:sldId id="266"/>
            <p14:sldId id="268"/>
            <p14:sldId id="269"/>
            <p14:sldId id="271"/>
            <p14:sldId id="270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B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Rectangle 105"/>
          <p:cNvSpPr/>
          <p:nvPr/>
        </p:nvSpPr>
        <p:spPr>
          <a:xfrm rot="2700000">
            <a:off x="7446946" y="993285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09" name="Group 408"/>
          <p:cNvGrpSpPr/>
          <p:nvPr/>
        </p:nvGrpSpPr>
        <p:grpSpPr>
          <a:xfrm>
            <a:off x="0" y="420256"/>
            <a:ext cx="9144000" cy="3795497"/>
            <a:chOff x="0" y="420256"/>
            <a:chExt cx="12188952" cy="3795497"/>
          </a:xfrm>
        </p:grpSpPr>
        <p:cxnSp>
          <p:nvCxnSpPr>
            <p:cNvPr id="410" name="Straight Connector 409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0" name="Rectangle 379"/>
          <p:cNvSpPr/>
          <p:nvPr/>
        </p:nvSpPr>
        <p:spPr>
          <a:xfrm rot="18900000" flipV="1">
            <a:off x="8146056" y="-427079"/>
            <a:ext cx="13716" cy="2816931"/>
          </a:xfrm>
          <a:custGeom>
            <a:avLst/>
            <a:gdLst/>
            <a:ahLst/>
            <a:cxnLst/>
            <a:rect l="l" t="t" r="r" b="b"/>
            <a:pathLst>
              <a:path w="13716" h="2816931">
                <a:moveTo>
                  <a:pt x="0" y="2816931"/>
                </a:moveTo>
                <a:lnTo>
                  <a:pt x="13716" y="28032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Rectangle 56"/>
          <p:cNvSpPr/>
          <p:nvPr/>
        </p:nvSpPr>
        <p:spPr>
          <a:xfrm>
            <a:off x="1" y="0"/>
            <a:ext cx="8865825" cy="4572004"/>
          </a:xfrm>
          <a:custGeom>
            <a:avLst/>
            <a:gdLst/>
            <a:ahLst/>
            <a:cxnLst/>
            <a:rect l="l" t="t" r="r" b="b"/>
            <a:pathLst>
              <a:path w="8865825" h="4572004"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Rectangle 93"/>
          <p:cNvSpPr/>
          <p:nvPr/>
        </p:nvSpPr>
        <p:spPr>
          <a:xfrm rot="2700000">
            <a:off x="7126799" y="-278554"/>
            <a:ext cx="13716" cy="5699824"/>
          </a:xfrm>
          <a:custGeom>
            <a:avLst/>
            <a:gdLst/>
            <a:ahLst/>
            <a:cxnLst/>
            <a:rect l="l" t="t" r="r" b="b"/>
            <a:pathLst>
              <a:path w="13716" h="5699824">
                <a:moveTo>
                  <a:pt x="0" y="0"/>
                </a:moveTo>
                <a:lnTo>
                  <a:pt x="13716" y="13717"/>
                </a:lnTo>
                <a:lnTo>
                  <a:pt x="13716" y="5686109"/>
                </a:lnTo>
                <a:lnTo>
                  <a:pt x="1" y="569982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Rectangle 95"/>
          <p:cNvSpPr/>
          <p:nvPr/>
        </p:nvSpPr>
        <p:spPr>
          <a:xfrm rot="2700000">
            <a:off x="7969986" y="1747381"/>
            <a:ext cx="13716" cy="3314931"/>
          </a:xfrm>
          <a:custGeom>
            <a:avLst/>
            <a:gdLst/>
            <a:ahLst/>
            <a:cxnLst/>
            <a:rect l="l" t="t" r="r" b="b"/>
            <a:pathLst>
              <a:path w="13716" h="3314931">
                <a:moveTo>
                  <a:pt x="0" y="0"/>
                </a:moveTo>
                <a:lnTo>
                  <a:pt x="13716" y="13716"/>
                </a:lnTo>
                <a:lnTo>
                  <a:pt x="13716" y="3301215"/>
                </a:lnTo>
                <a:lnTo>
                  <a:pt x="0" y="331493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Rectangle 96"/>
          <p:cNvSpPr/>
          <p:nvPr/>
        </p:nvSpPr>
        <p:spPr>
          <a:xfrm rot="2700000">
            <a:off x="8391577" y="2765192"/>
            <a:ext cx="13716" cy="2122490"/>
          </a:xfrm>
          <a:custGeom>
            <a:avLst/>
            <a:gdLst/>
            <a:ahLst/>
            <a:cxnLst/>
            <a:rect l="l" t="t" r="r" b="b"/>
            <a:pathLst>
              <a:path w="13716" h="2122490">
                <a:moveTo>
                  <a:pt x="0" y="0"/>
                </a:moveTo>
                <a:lnTo>
                  <a:pt x="13716" y="13716"/>
                </a:lnTo>
                <a:lnTo>
                  <a:pt x="13716" y="2108774"/>
                </a:lnTo>
                <a:lnTo>
                  <a:pt x="0" y="212249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Rectangle 97"/>
          <p:cNvSpPr/>
          <p:nvPr/>
        </p:nvSpPr>
        <p:spPr>
          <a:xfrm rot="2700000">
            <a:off x="8813172" y="3783010"/>
            <a:ext cx="13717" cy="930041"/>
          </a:xfrm>
          <a:custGeom>
            <a:avLst/>
            <a:gdLst/>
            <a:ahLst/>
            <a:cxnLst/>
            <a:rect l="l" t="t" r="r" b="b"/>
            <a:pathLst>
              <a:path w="13717" h="930041">
                <a:moveTo>
                  <a:pt x="0" y="0"/>
                </a:moveTo>
                <a:lnTo>
                  <a:pt x="13717" y="13717"/>
                </a:lnTo>
                <a:lnTo>
                  <a:pt x="13717" y="916324"/>
                </a:lnTo>
                <a:lnTo>
                  <a:pt x="1" y="93004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Rectangle 376"/>
          <p:cNvSpPr/>
          <p:nvPr/>
        </p:nvSpPr>
        <p:spPr>
          <a:xfrm rot="18900000" flipV="1">
            <a:off x="6881278" y="-950966"/>
            <a:ext cx="13716" cy="6394268"/>
          </a:xfrm>
          <a:custGeom>
            <a:avLst/>
            <a:gdLst/>
            <a:ahLst/>
            <a:cxnLst/>
            <a:rect l="l" t="t" r="r" b="b"/>
            <a:pathLst>
              <a:path w="13716" h="6394268">
                <a:moveTo>
                  <a:pt x="13716" y="6380553"/>
                </a:moveTo>
                <a:lnTo>
                  <a:pt x="13716" y="13716"/>
                </a:lnTo>
                <a:lnTo>
                  <a:pt x="0" y="0"/>
                </a:lnTo>
                <a:lnTo>
                  <a:pt x="0" y="639426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Rectangle 377"/>
          <p:cNvSpPr/>
          <p:nvPr/>
        </p:nvSpPr>
        <p:spPr>
          <a:xfrm rot="18900000" flipV="1">
            <a:off x="7302869" y="-776336"/>
            <a:ext cx="13717" cy="5201823"/>
          </a:xfrm>
          <a:custGeom>
            <a:avLst/>
            <a:gdLst/>
            <a:ahLst/>
            <a:cxnLst/>
            <a:rect l="l" t="t" r="r" b="b"/>
            <a:pathLst>
              <a:path w="13717" h="5201823">
                <a:moveTo>
                  <a:pt x="1" y="5201823"/>
                </a:moveTo>
                <a:lnTo>
                  <a:pt x="13717" y="5188106"/>
                </a:lnTo>
                <a:lnTo>
                  <a:pt x="13717" y="137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Rectangle 378"/>
          <p:cNvSpPr/>
          <p:nvPr/>
        </p:nvSpPr>
        <p:spPr>
          <a:xfrm rot="18900000" flipV="1">
            <a:off x="7742935" y="-582310"/>
            <a:ext cx="13716" cy="4009378"/>
          </a:xfrm>
          <a:custGeom>
            <a:avLst/>
            <a:gdLst/>
            <a:ahLst/>
            <a:cxnLst/>
            <a:rect l="l" t="t" r="r" b="b"/>
            <a:pathLst>
              <a:path w="13716" h="4009378">
                <a:moveTo>
                  <a:pt x="13716" y="3995663"/>
                </a:moveTo>
                <a:lnTo>
                  <a:pt x="13716" y="13717"/>
                </a:lnTo>
                <a:lnTo>
                  <a:pt x="0" y="0"/>
                </a:lnTo>
                <a:lnTo>
                  <a:pt x="0" y="400937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Rectangle 138"/>
          <p:cNvSpPr/>
          <p:nvPr/>
        </p:nvSpPr>
        <p:spPr>
          <a:xfrm rot="18900000" flipV="1">
            <a:off x="8567649" y="-252451"/>
            <a:ext cx="13715" cy="1624488"/>
          </a:xfrm>
          <a:custGeom>
            <a:avLst/>
            <a:gdLst/>
            <a:ahLst/>
            <a:cxnLst/>
            <a:rect l="l" t="t" r="r" b="b"/>
            <a:pathLst>
              <a:path w="13715" h="1624488">
                <a:moveTo>
                  <a:pt x="0" y="1624488"/>
                </a:moveTo>
                <a:lnTo>
                  <a:pt x="13715" y="1610773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8"/>
          <p:cNvSpPr/>
          <p:nvPr/>
        </p:nvSpPr>
        <p:spPr>
          <a:xfrm rot="18900000" flipV="1">
            <a:off x="8989243" y="-77819"/>
            <a:ext cx="13715" cy="432040"/>
          </a:xfrm>
          <a:custGeom>
            <a:avLst/>
            <a:gdLst/>
            <a:ahLst/>
            <a:cxnLst/>
            <a:rect l="l" t="t" r="r" b="b"/>
            <a:pathLst>
              <a:path w="13715" h="432040">
                <a:moveTo>
                  <a:pt x="0" y="432040"/>
                </a:moveTo>
                <a:lnTo>
                  <a:pt x="13715" y="418325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Teardrop 3"/>
          <p:cNvSpPr/>
          <p:nvPr/>
        </p:nvSpPr>
        <p:spPr>
          <a:xfrm rot="5400000" flipH="1" flipV="1">
            <a:off x="8812306" y="329061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8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Oval 463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Oval 465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Oval 466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Oval 467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Oval 468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Oval 469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Oval 470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Oval 471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Oval 472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Oval 473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Oval 485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Oval 486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Oval 487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Oval 488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Oval 489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Oval 490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Oval 491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Oval 492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Oval 493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Oval 494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Oval 495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Oval 883"/>
          <p:cNvSpPr/>
          <p:nvPr/>
        </p:nvSpPr>
        <p:spPr>
          <a:xfrm>
            <a:off x="2031413" y="-10245"/>
            <a:ext cx="6910072" cy="84875"/>
          </a:xfrm>
          <a:custGeom>
            <a:avLst/>
            <a:gdLst/>
            <a:ahLst/>
            <a:cxnLst/>
            <a:rect l="l" t="t" r="r" b="b"/>
            <a:pathLst>
              <a:path w="6910072" h="84875"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Teardrop 3"/>
          <p:cNvSpPr/>
          <p:nvPr/>
        </p:nvSpPr>
        <p:spPr>
          <a:xfrm rot="5400000" flipH="1" flipV="1">
            <a:off x="8812306" y="1174559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Oval 522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Oval 523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Oval 524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Oval 525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Oval 526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Oval 527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Oval 528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Oval 529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Oval 530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Oval 531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Oval 543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Oval 544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Oval 545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Oval 546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Oval 547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Oval 548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Oval 549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Oval 550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Oval 551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Oval 552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Oval 553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Teardrop 3"/>
          <p:cNvSpPr/>
          <p:nvPr/>
        </p:nvSpPr>
        <p:spPr>
          <a:xfrm rot="5400000" flipH="1" flipV="1">
            <a:off x="8812306" y="2017156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Oval 566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Oval 567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Oval 568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Oval 569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Oval 570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Oval 571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Oval 572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Oval 573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Oval 574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Oval 575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Oval 587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Oval 588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Oval 589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Oval 590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592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8812306" y="2865829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Oval 610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Oval 611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Oval 612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Oval 613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Oval 614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Oval 615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Oval 616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Oval 617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Oval 618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Oval 619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63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Oval 63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Oval 63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Oval 63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Oval 63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Oval 64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Oval 64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Teardrop 3"/>
          <p:cNvSpPr/>
          <p:nvPr/>
        </p:nvSpPr>
        <p:spPr>
          <a:xfrm rot="5400000" flipH="1" flipV="1">
            <a:off x="8812306" y="3710008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Oval 65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Oval 65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Oval 65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Oval 65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Oval 65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Oval 65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Oval 66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Oval 66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Oval 66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Oval 66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Oval 683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Oval 684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Oval 685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8991444" y="4419445"/>
            <a:ext cx="171406" cy="133705"/>
          </a:xfrm>
          <a:custGeom>
            <a:avLst/>
            <a:gdLst/>
            <a:ahLst/>
            <a:cxnLst/>
            <a:rect l="l" t="t" r="r" b="b"/>
            <a:pathLst>
              <a:path w="171406" h="133705">
                <a:moveTo>
                  <a:pt x="171406" y="123429"/>
                </a:moveTo>
                <a:lnTo>
                  <a:pt x="168564" y="133705"/>
                </a:lnTo>
                <a:lnTo>
                  <a:pt x="157460" y="133705"/>
                </a:lnTo>
                <a:cubicBezTo>
                  <a:pt x="159382" y="130353"/>
                  <a:pt x="159597" y="126761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62756" y="133705"/>
                </a:lnTo>
                <a:lnTo>
                  <a:pt x="62665" y="133705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1651"/>
          <p:cNvSpPr/>
          <p:nvPr/>
        </p:nvSpPr>
        <p:spPr>
          <a:xfrm>
            <a:off x="812619" y="4561319"/>
            <a:ext cx="7660836" cy="10682"/>
          </a:xfrm>
          <a:custGeom>
            <a:avLst/>
            <a:gdLst/>
            <a:ahLst/>
            <a:cxnLst/>
            <a:rect l="l" t="t" r="r" b="b"/>
            <a:pathLst>
              <a:path w="7660836" h="10682"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1" name="Oval 70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2" name="Oval 701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3" name="Oval 702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4" name="Oval 703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5" name="Oval 704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6" name="Oval 705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7" name="Oval 706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8" name="Oval 707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9" name="Oval 708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0" name="Oval 709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1" name="Oval 71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2" name="Oval 711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3" name="Oval 712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4" name="Oval 713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5" name="Oval 714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6" name="Oval 715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7" name="Oval 716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8" name="Oval 717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9" name="Oval 718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0" name="Oval 719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1" name="Oval 720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2" name="Oval 721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3" name="Oval 722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4" name="Oval 723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5" name="Oval 724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6" name="Oval 725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7" name="Oval 726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8" name="Oval 727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9" name="Oval 728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0" name="Oval 729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1" name="Oval 730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2" name="Oval 73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3" name="Oval 732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4" name="Oval 733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5" name="Oval 734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6" name="Oval 735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7" name="Oval 736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8" name="Oval 737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9" name="Oval 738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0" name="Oval 739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1" name="Oval 740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2" name="Oval 74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3" name="Oval 742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4" name="Oval 743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5" name="Oval 744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6" name="Oval 74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7" name="Oval 74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8" name="Oval 74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9" name="Oval 74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0" name="Oval 74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1" name="Oval 75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2" name="Oval 75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3" name="Oval 752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4" name="Oval 753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20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6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99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9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420256"/>
            <a:ext cx="9144000" cy="3795497"/>
            <a:chOff x="0" y="420256"/>
            <a:chExt cx="12188952" cy="3795497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379"/>
          <p:cNvSpPr/>
          <p:nvPr/>
        </p:nvSpPr>
        <p:spPr>
          <a:xfrm rot="18900000" flipV="1">
            <a:off x="8146056" y="-427079"/>
            <a:ext cx="13716" cy="2816931"/>
          </a:xfrm>
          <a:custGeom>
            <a:avLst/>
            <a:gdLst/>
            <a:ahLst/>
            <a:cxnLst/>
            <a:rect l="l" t="t" r="r" b="b"/>
            <a:pathLst>
              <a:path w="13716" h="2816931">
                <a:moveTo>
                  <a:pt x="0" y="2816931"/>
                </a:moveTo>
                <a:lnTo>
                  <a:pt x="13716" y="28032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56"/>
          <p:cNvSpPr/>
          <p:nvPr/>
        </p:nvSpPr>
        <p:spPr>
          <a:xfrm>
            <a:off x="1" y="0"/>
            <a:ext cx="8865825" cy="4572004"/>
          </a:xfrm>
          <a:custGeom>
            <a:avLst/>
            <a:gdLst/>
            <a:ahLst/>
            <a:cxnLst/>
            <a:rect l="l" t="t" r="r" b="b"/>
            <a:pathLst>
              <a:path w="8865825" h="4572004"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93"/>
          <p:cNvSpPr/>
          <p:nvPr/>
        </p:nvSpPr>
        <p:spPr>
          <a:xfrm rot="2700000">
            <a:off x="7126799" y="-278554"/>
            <a:ext cx="13716" cy="5699824"/>
          </a:xfrm>
          <a:custGeom>
            <a:avLst/>
            <a:gdLst/>
            <a:ahLst/>
            <a:cxnLst/>
            <a:rect l="l" t="t" r="r" b="b"/>
            <a:pathLst>
              <a:path w="13716" h="5699824">
                <a:moveTo>
                  <a:pt x="0" y="0"/>
                </a:moveTo>
                <a:lnTo>
                  <a:pt x="13716" y="13717"/>
                </a:lnTo>
                <a:lnTo>
                  <a:pt x="13716" y="5686109"/>
                </a:lnTo>
                <a:lnTo>
                  <a:pt x="1" y="56998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Rectangle 95"/>
          <p:cNvSpPr/>
          <p:nvPr/>
        </p:nvSpPr>
        <p:spPr>
          <a:xfrm rot="2700000">
            <a:off x="7969986" y="1747381"/>
            <a:ext cx="13716" cy="3314931"/>
          </a:xfrm>
          <a:custGeom>
            <a:avLst/>
            <a:gdLst/>
            <a:ahLst/>
            <a:cxnLst/>
            <a:rect l="l" t="t" r="r" b="b"/>
            <a:pathLst>
              <a:path w="13716" h="3314931">
                <a:moveTo>
                  <a:pt x="0" y="0"/>
                </a:moveTo>
                <a:lnTo>
                  <a:pt x="13716" y="13716"/>
                </a:lnTo>
                <a:lnTo>
                  <a:pt x="13716" y="3301215"/>
                </a:lnTo>
                <a:lnTo>
                  <a:pt x="0" y="331493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96"/>
          <p:cNvSpPr/>
          <p:nvPr/>
        </p:nvSpPr>
        <p:spPr>
          <a:xfrm rot="2700000">
            <a:off x="8391577" y="2765192"/>
            <a:ext cx="13716" cy="2122490"/>
          </a:xfrm>
          <a:custGeom>
            <a:avLst/>
            <a:gdLst/>
            <a:ahLst/>
            <a:cxnLst/>
            <a:rect l="l" t="t" r="r" b="b"/>
            <a:pathLst>
              <a:path w="13716" h="2122490">
                <a:moveTo>
                  <a:pt x="0" y="0"/>
                </a:moveTo>
                <a:lnTo>
                  <a:pt x="13716" y="13716"/>
                </a:lnTo>
                <a:lnTo>
                  <a:pt x="13716" y="2108774"/>
                </a:lnTo>
                <a:lnTo>
                  <a:pt x="0" y="212249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97"/>
          <p:cNvSpPr/>
          <p:nvPr/>
        </p:nvSpPr>
        <p:spPr>
          <a:xfrm rot="2700000">
            <a:off x="8813172" y="3783010"/>
            <a:ext cx="13717" cy="930041"/>
          </a:xfrm>
          <a:custGeom>
            <a:avLst/>
            <a:gdLst/>
            <a:ahLst/>
            <a:cxnLst/>
            <a:rect l="l" t="t" r="r" b="b"/>
            <a:pathLst>
              <a:path w="13717" h="930041">
                <a:moveTo>
                  <a:pt x="0" y="0"/>
                </a:moveTo>
                <a:lnTo>
                  <a:pt x="13717" y="13717"/>
                </a:lnTo>
                <a:lnTo>
                  <a:pt x="13717" y="916324"/>
                </a:lnTo>
                <a:lnTo>
                  <a:pt x="1" y="93004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376"/>
          <p:cNvSpPr/>
          <p:nvPr/>
        </p:nvSpPr>
        <p:spPr>
          <a:xfrm rot="18900000" flipV="1">
            <a:off x="6881278" y="-950966"/>
            <a:ext cx="13716" cy="6394268"/>
          </a:xfrm>
          <a:custGeom>
            <a:avLst/>
            <a:gdLst/>
            <a:ahLst/>
            <a:cxnLst/>
            <a:rect l="l" t="t" r="r" b="b"/>
            <a:pathLst>
              <a:path w="13716" h="6394268">
                <a:moveTo>
                  <a:pt x="13716" y="6380553"/>
                </a:moveTo>
                <a:lnTo>
                  <a:pt x="13716" y="13716"/>
                </a:lnTo>
                <a:lnTo>
                  <a:pt x="0" y="0"/>
                </a:lnTo>
                <a:lnTo>
                  <a:pt x="0" y="639426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Rectangle 377"/>
          <p:cNvSpPr/>
          <p:nvPr/>
        </p:nvSpPr>
        <p:spPr>
          <a:xfrm rot="18900000" flipV="1">
            <a:off x="7302869" y="-776336"/>
            <a:ext cx="13717" cy="5201823"/>
          </a:xfrm>
          <a:custGeom>
            <a:avLst/>
            <a:gdLst/>
            <a:ahLst/>
            <a:cxnLst/>
            <a:rect l="l" t="t" r="r" b="b"/>
            <a:pathLst>
              <a:path w="13717" h="5201823">
                <a:moveTo>
                  <a:pt x="1" y="5201823"/>
                </a:moveTo>
                <a:lnTo>
                  <a:pt x="13717" y="5188106"/>
                </a:lnTo>
                <a:lnTo>
                  <a:pt x="13717" y="137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378"/>
          <p:cNvSpPr/>
          <p:nvPr/>
        </p:nvSpPr>
        <p:spPr>
          <a:xfrm rot="18900000" flipV="1">
            <a:off x="7742935" y="-582310"/>
            <a:ext cx="13716" cy="4009378"/>
          </a:xfrm>
          <a:custGeom>
            <a:avLst/>
            <a:gdLst/>
            <a:ahLst/>
            <a:cxnLst/>
            <a:rect l="l" t="t" r="r" b="b"/>
            <a:pathLst>
              <a:path w="13716" h="4009378">
                <a:moveTo>
                  <a:pt x="13716" y="3995663"/>
                </a:moveTo>
                <a:lnTo>
                  <a:pt x="13716" y="13717"/>
                </a:lnTo>
                <a:lnTo>
                  <a:pt x="0" y="0"/>
                </a:lnTo>
                <a:lnTo>
                  <a:pt x="0" y="400937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Rectangle 138"/>
          <p:cNvSpPr/>
          <p:nvPr/>
        </p:nvSpPr>
        <p:spPr>
          <a:xfrm rot="18900000" flipV="1">
            <a:off x="8567649" y="-252451"/>
            <a:ext cx="13715" cy="1624488"/>
          </a:xfrm>
          <a:custGeom>
            <a:avLst/>
            <a:gdLst/>
            <a:ahLst/>
            <a:cxnLst/>
            <a:rect l="l" t="t" r="r" b="b"/>
            <a:pathLst>
              <a:path w="13715" h="1624488">
                <a:moveTo>
                  <a:pt x="0" y="1624488"/>
                </a:moveTo>
                <a:lnTo>
                  <a:pt x="13715" y="1610773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Freeform 48"/>
          <p:cNvSpPr/>
          <p:nvPr/>
        </p:nvSpPr>
        <p:spPr>
          <a:xfrm rot="18900000" flipV="1">
            <a:off x="8989243" y="-77819"/>
            <a:ext cx="13715" cy="432040"/>
          </a:xfrm>
          <a:custGeom>
            <a:avLst/>
            <a:gdLst/>
            <a:ahLst/>
            <a:cxnLst/>
            <a:rect l="l" t="t" r="r" b="b"/>
            <a:pathLst>
              <a:path w="13715" h="432040">
                <a:moveTo>
                  <a:pt x="0" y="432040"/>
                </a:moveTo>
                <a:lnTo>
                  <a:pt x="13715" y="418325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Teardrop 3"/>
          <p:cNvSpPr/>
          <p:nvPr/>
        </p:nvSpPr>
        <p:spPr>
          <a:xfrm rot="5400000" flipH="1" flipV="1">
            <a:off x="8812306" y="329061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8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" name="Teardrop 3"/>
          <p:cNvSpPr/>
          <p:nvPr/>
        </p:nvSpPr>
        <p:spPr>
          <a:xfrm rot="5400000" flipH="1" flipV="1">
            <a:off x="8812306" y="1174559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" name="Teardrop 3"/>
          <p:cNvSpPr/>
          <p:nvPr/>
        </p:nvSpPr>
        <p:spPr>
          <a:xfrm rot="5400000" flipH="1" flipV="1">
            <a:off x="8812306" y="2017156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Teardrop 3"/>
          <p:cNvSpPr/>
          <p:nvPr/>
        </p:nvSpPr>
        <p:spPr>
          <a:xfrm rot="5400000" flipH="1" flipV="1">
            <a:off x="8812306" y="2865829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Teardrop 3"/>
          <p:cNvSpPr/>
          <p:nvPr/>
        </p:nvSpPr>
        <p:spPr>
          <a:xfrm rot="5400000" flipH="1" flipV="1">
            <a:off x="8812306" y="3710008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Teardrop 3"/>
          <p:cNvSpPr/>
          <p:nvPr/>
        </p:nvSpPr>
        <p:spPr>
          <a:xfrm rot="5400000" flipH="1" flipV="1">
            <a:off x="8991444" y="4419445"/>
            <a:ext cx="171406" cy="133705"/>
          </a:xfrm>
          <a:custGeom>
            <a:avLst/>
            <a:gdLst/>
            <a:ahLst/>
            <a:cxnLst/>
            <a:rect l="l" t="t" r="r" b="b"/>
            <a:pathLst>
              <a:path w="171406" h="133705">
                <a:moveTo>
                  <a:pt x="171406" y="123429"/>
                </a:moveTo>
                <a:lnTo>
                  <a:pt x="168564" y="133705"/>
                </a:lnTo>
                <a:lnTo>
                  <a:pt x="157460" y="133705"/>
                </a:lnTo>
                <a:cubicBezTo>
                  <a:pt x="159382" y="130353"/>
                  <a:pt x="159597" y="126761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62756" y="133705"/>
                </a:lnTo>
                <a:lnTo>
                  <a:pt x="62665" y="133705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Oval 189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Oval 191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Oval 192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Oval 193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Oval 194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Oval 195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Oval 196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Oval 197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Oval 198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Oval 199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Oval 200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Oval 201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Oval 202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Oval 203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Oval 204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Oval 205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Oval 206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Oval 207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Oval 208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Oval 209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Oval 210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Oval 883"/>
          <p:cNvSpPr/>
          <p:nvPr/>
        </p:nvSpPr>
        <p:spPr>
          <a:xfrm>
            <a:off x="2031413" y="-10245"/>
            <a:ext cx="6910072" cy="84875"/>
          </a:xfrm>
          <a:custGeom>
            <a:avLst/>
            <a:gdLst/>
            <a:ahLst/>
            <a:cxnLst/>
            <a:rect l="l" t="t" r="r" b="b"/>
            <a:pathLst>
              <a:path w="6910072" h="84875"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Oval 214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Oval 215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Oval 216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Oval 217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Oval 218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Oval 219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Oval 220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Oval 221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Oval 222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Oval 223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Oval 224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Oval 225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Oval 226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Oval 227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Oval 228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Oval 229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Oval 230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Oval 231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Oval 232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Oval 233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Oval 234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Oval 235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Oval 236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Oval 237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Oval 238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Oval 239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Oval 240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Oval 241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Oval 242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Oval 243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Oval 244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Oval 245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Oval 246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Oval 247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Oval 248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Oval 249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Oval 250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Oval 251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Oval 252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Oval 253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Oval 254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Oval 255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Oval 256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Oval 257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Oval 258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Oval 259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Oval 260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Oval 261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Oval 262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Oval 263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Oval 264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Oval 265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Oval 266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Oval 267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Oval 268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Oval 269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Oval 270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Oval 271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Oval 272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Oval 273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Oval 274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Oval 275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Oval 276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Oval 277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Oval 278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Oval 279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Oval 280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Oval 281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Oval 282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Oval 283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Oval 284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Oval 285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Oval 286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Oval 287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Oval 288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Oval 289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Oval 290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Oval 291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Oval 292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Oval 293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Oval 294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Oval 295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Oval 296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Oval 297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Oval 1651"/>
          <p:cNvSpPr/>
          <p:nvPr/>
        </p:nvSpPr>
        <p:spPr>
          <a:xfrm>
            <a:off x="812619" y="4561319"/>
            <a:ext cx="7660836" cy="10682"/>
          </a:xfrm>
          <a:custGeom>
            <a:avLst/>
            <a:gdLst/>
            <a:ahLst/>
            <a:cxnLst/>
            <a:rect l="l" t="t" r="r" b="b"/>
            <a:pathLst>
              <a:path w="7660836" h="10682"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Oval 299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1" name="Oval 30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2" name="Oval 301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3" name="Oval 302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4" name="Oval 303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5" name="Oval 304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6" name="Oval 305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7" name="Oval 306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8" name="Oval 307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9" name="Oval 308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0" name="Oval 309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1" name="Oval 31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2" name="Oval 311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3" name="Oval 312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4" name="Oval 313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5" name="Oval 314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6" name="Oval 315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7" name="Oval 316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8" name="Oval 317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9" name="Oval 318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0" name="Oval 319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1" name="Oval 320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2" name="Oval 321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3" name="Oval 322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4" name="Oval 323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5" name="Oval 324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6" name="Oval 325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7" name="Oval 326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8" name="Oval 327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9" name="Oval 328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0" name="Oval 329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1" name="Oval 330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2" name="Oval 33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3" name="Oval 332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4" name="Oval 333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5" name="Oval 334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6" name="Oval 335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7" name="Oval 336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8" name="Oval 337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9" name="Oval 338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0" name="Oval 339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1" name="Oval 340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2" name="Oval 34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3" name="Oval 342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4" name="Oval 343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5" name="Oval 344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6" name="Oval 34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7" name="Oval 34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8" name="Oval 34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9" name="Oval 34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0" name="Oval 34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1" name="Oval 35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2" name="Oval 35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3" name="Oval 352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4" name="Oval 353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01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3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8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64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1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4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79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49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76032" y="405210"/>
            <a:ext cx="7680638" cy="4353058"/>
          </a:xfrm>
        </p:spPr>
        <p:txBody>
          <a:bodyPr>
            <a:normAutofit/>
          </a:bodyPr>
          <a:lstStyle/>
          <a:p>
            <a:pPr algn="ctr" fontAlgn="base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stimulus–response compatibility for hand and foot controls with vertical plane visual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signals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副標題 2"/>
          <p:cNvSpPr>
            <a:spLocks noGrp="1"/>
          </p:cNvSpPr>
          <p:nvPr>
            <p:ph type="subTitle" idx="1"/>
          </p:nvPr>
        </p:nvSpPr>
        <p:spPr>
          <a:xfrm>
            <a:off x="584916" y="4758268"/>
            <a:ext cx="8262871" cy="19134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spc="-1" dirty="0" err="1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期刊</a:t>
            </a:r>
            <a:r>
              <a:rPr lang="en-US" altLang="zh-TW" sz="20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 </a:t>
            </a:r>
            <a:r>
              <a:rPr lang="en-US" altLang="zh-TW" sz="20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Displays</a:t>
            </a:r>
          </a:p>
          <a:p>
            <a:pPr>
              <a:lnSpc>
                <a:spcPct val="150000"/>
              </a:lnSpc>
            </a:pPr>
            <a:r>
              <a:rPr lang="en-US" altLang="zh-TW" sz="2000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作者</a:t>
            </a:r>
            <a:r>
              <a:rPr lang="en-US" altLang="zh-TW" sz="2000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 </a:t>
            </a:r>
            <a:r>
              <a:rPr lang="sv-SE" altLang="zh-TW" sz="2000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Ken W.L. Chan, Alan H.S. Chan</a:t>
            </a:r>
            <a:endParaRPr lang="en-US" altLang="zh-TW" sz="2000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同學</a:t>
            </a:r>
            <a:r>
              <a:rPr lang="en-US" altLang="zh-TW" sz="20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sz="2000" spc="-1" dirty="0" err="1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陳乃嘉</a:t>
            </a:r>
            <a:endParaRPr lang="en-US" altLang="zh-TW" sz="2000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64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1860997"/>
            <a:ext cx="7290054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信號位置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[F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3,111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5.69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 &lt;0.01]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，響應關鍵位置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[F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3,111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56.8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 &lt;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0.0001]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相互作用有顯著關係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檢查四個信號位置的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。結果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表示，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對頂部視覺信號的反應比對底部的反應更快。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655" y="3579554"/>
            <a:ext cx="7243581" cy="293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4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手反應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的平均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530ms-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鍵的平均值）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比腳反應的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短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83ms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（對於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LP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RP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密鑰的平均值）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VC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條件，手反應分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別比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腳反應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快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77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86ms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，且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比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的反應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快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35ms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 這些差異顯示為顯著的（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 &lt;0.0001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分析四個反應鍵的平均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LSD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成對比較測試。 顯示左右手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的反應沒有差異，但右腳反應明顯快於左腳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反應。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800" y="4301659"/>
            <a:ext cx="3500662" cy="222683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72" y="4301659"/>
            <a:ext cx="5814481" cy="223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29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2554936"/>
            <a:ext cx="7290054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反應在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條件下最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快，在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的最慢。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條件之間的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差異相對明顯，對於頂部信號較大，對於底部信號較小，表明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S-R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相容性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對頂部信號產生較大的幅度效應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對於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頂部信號，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僅稍長於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，但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幾乎相等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四個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S-R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作圖條件的頂部信號的平均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LSD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成對比較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測試顯示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條件的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各自分類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為一組，而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為另一組，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表示在減少反應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時間中垂直維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度的相容性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比水平維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度的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容性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更重要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，且手對頂部信號有更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快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地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對於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底部信號，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LSD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成對比較的結果顯示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被分類為一組，而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在另一組中，顯示在水平維度中的相容性在確定響應時間量級中更重要，並且在用手或腳響應底部信號時沒有明顯的偏好和差異。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851" y="180304"/>
            <a:ext cx="3800907" cy="217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3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2942822"/>
            <a:ext cx="7290054" cy="34708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反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應錯誤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最準確的參與者僅產生一個錯誤（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0.78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％），而最不准確的參與者在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128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個試驗中產生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16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個錯誤（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12.5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％）。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條件是最準確的條件（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EP = 3.54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％），而最不精確的條件（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EP = 7.98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％）是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不同映射條件（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 &lt;VC &lt;HC &lt;BI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）的誤差量級的順序與平均響應時間的順序相似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98" y="456428"/>
            <a:ext cx="5477832" cy="27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73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Conclusion</a:t>
            </a:r>
            <a:endParaRPr lang="zh-TW" alt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Kozuka Mincho Pro B" panose="02020800000000000000" pitchFamily="18" charset="-128"/>
              <a:ea typeface="Kozuka Mincho Pro B" panose="020208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5" y="2286000"/>
            <a:ext cx="765468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垂直排列的視覺信號和手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腳響應鍵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的位置應當與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最佳的人機系統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性能相容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在上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下尺寸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中的相容性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效應大於在右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左尺寸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中的相容性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效果。 這表明在空間兼容性不能在兩個維度上同時建立的情況下，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應優先考慮垂直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維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度的相容性。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用於關鍵和即時動作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的反應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裝置應該由手操縱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428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經過短期學習後，人們可使用腳執行精確性的活動，腳可用於多變化的控制功能。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Kroemer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1971)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足鼠的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殘疾人士與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健全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的人用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操作鼠標有相同性能的準確度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表示腳踏式輸入裝置對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位置控制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裝置是有效的。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Springer and </a:t>
            </a:r>
            <a:r>
              <a:rPr lang="en-US" altLang="zh-TW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Siebes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1996)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由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EMG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測量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部和腳部移動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者，發現兩者的運動成同步狀態。 因此，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人被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訓練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使用腳，應該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能夠充分和有效地執行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一些控制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任務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Baldissera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et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al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2000)</a:t>
            </a: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7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右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左線索的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空間相容性總是比其他方向線索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更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強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Nicoletti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and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Umilta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1985)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Chan and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Chan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僅使用腳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控制即獲得顯著的相容性效果，此研究預期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對於手和腳控制與視覺信號的組合使用將存在顯著的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空間相容性。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3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受測</a:t>
            </a:r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者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香港城市大學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（男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35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名，女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名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年齡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20-25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歲（平均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21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都是慣用右手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有正常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視力和無色盲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4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儀器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計算機（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4CPU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2.80GHz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），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計算機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語言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Visual Basic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用於數據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收集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兩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個控制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鍵距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離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10cm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，放置於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17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英寸垂直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LCD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顯示器的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600mm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高的工作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兩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個踏板放在地板上和手控制下。手動控制鍵和腳踏板的位置可以精細調整，以確保參與者在操作過程中的輕鬆和舒適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視覺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信號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，位於顯示器的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120mm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邊正方形的四個角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處，四個直徑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30-mm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紅色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圓圈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520" y="136953"/>
            <a:ext cx="4120961" cy="269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0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1809482"/>
            <a:ext cx="7290054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程序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共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次測試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每個條件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在每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個條件的試驗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開始之前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在，有六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正確的練習試驗。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每次試驗開始時，在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屏幕的中心處顯示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直徑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10mm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的綠色圓圈，其作為警告信號和固定點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綠色圓圈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保持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900ms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直到受測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者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做出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應。然後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綠色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警告燈自動熄滅，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並在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一秒後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再次顯示，表示開始另一個試驗。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520" y="136953"/>
            <a:ext cx="4120961" cy="269639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115" y="4687909"/>
            <a:ext cx="6398201" cy="210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2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5" y="1938270"/>
            <a:ext cx="750014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共收集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4864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38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名參與者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×4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個條件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×32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個試驗）反應。 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記錄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5.57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％）的不正確反應。 從分析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中捨棄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166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3.41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％）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超過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上限和下限（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±3σ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1131ms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167ms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的異常反應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 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總共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4427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91.02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％）的反應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被用於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進一步的反應時間分析。</a:t>
            </a:r>
          </a:p>
        </p:txBody>
      </p:sp>
    </p:spTree>
    <p:extLst>
      <p:ext uri="{BB962C8B-B14F-4D97-AF65-F5344CB8AC3E}">
        <p14:creationId xmlns:p14="http://schemas.microsoft.com/office/powerpoint/2010/main" val="4081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4114" y="4008784"/>
            <a:ext cx="7290054" cy="26173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反應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312-1125ms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的範圍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內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平均值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和標準偏差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分別為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649ms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161ms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正確和不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正確反應的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的比較顯示差異不顯著（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p&gt; 0.05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利用右控制（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）鍵做出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的反應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的右上信號獲得最短值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523ms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，而對於左上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信號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利用左腳鍵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執行反應為最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長值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740ms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43" y="309041"/>
            <a:ext cx="50196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2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1835426"/>
            <a:ext cx="7290054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對於水平和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垂直相容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）條件獲得最短平均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，對於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水平和垂直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不相容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）條件獲得最長平均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視覺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刺激和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反應鍵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的相對位置影響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，並且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實驗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存在顯著的空間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S-R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相容性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條件有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135ms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的反應差異。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023" y="3467046"/>
            <a:ext cx="6270200" cy="312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積分">
  <a:themeElements>
    <a:clrScheme name="積分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積分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積分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158</TotalTime>
  <Words>1142</Words>
  <Application>Microsoft Office PowerPoint</Application>
  <PresentationFormat>如螢幕大小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3" baseType="lpstr">
      <vt:lpstr>Kozuka Mincho Pro B</vt:lpstr>
      <vt:lpstr>Tw Cen MT</vt:lpstr>
      <vt:lpstr>Tw Cen MT Condensed</vt:lpstr>
      <vt:lpstr>微軟正黑體</vt:lpstr>
      <vt:lpstr>標楷體</vt:lpstr>
      <vt:lpstr>Times New Roman</vt:lpstr>
      <vt:lpstr>Wingdings</vt:lpstr>
      <vt:lpstr>Wingdings 3</vt:lpstr>
      <vt:lpstr>積分</vt:lpstr>
      <vt:lpstr>Spatial stimulus–response compatibility for hand and foot controls with vertical plane visual signals</vt:lpstr>
      <vt:lpstr>Introduction</vt:lpstr>
      <vt:lpstr>Introduction</vt:lpstr>
      <vt:lpstr>METHOD</vt:lpstr>
      <vt:lpstr>METHOD</vt:lpstr>
      <vt:lpstr>METHOD</vt:lpstr>
      <vt:lpstr>RESULTS</vt:lpstr>
      <vt:lpstr>RESULTS</vt:lpstr>
      <vt:lpstr>RESULTS</vt:lpstr>
      <vt:lpstr>RESULTS</vt:lpstr>
      <vt:lpstr>RESULTS</vt:lpstr>
      <vt:lpstr>RESULTS</vt:lpstr>
      <vt:lpstr>RESULTS</vt:lpstr>
      <vt:lpstr> 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stimulus–response compatibility for hand and foot controls with vertical plane visual signals</dc:title>
  <dc:creator>Chia</dc:creator>
  <cp:lastModifiedBy>Chia</cp:lastModifiedBy>
  <cp:revision>16</cp:revision>
  <dcterms:created xsi:type="dcterms:W3CDTF">2016-12-12T10:59:15Z</dcterms:created>
  <dcterms:modified xsi:type="dcterms:W3CDTF">2016-12-12T13:38:01Z</dcterms:modified>
</cp:coreProperties>
</file>